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2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9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0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35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64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75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8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2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0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8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0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24F7A-E1BA-4363-BA50-85A1A02D3C59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18AD-21F5-4A40-924A-9DD4CEDB1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3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lcanto.ru/beethoven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ermania-online.diplo.de/ru-dz-ru/kultur/musik/-/2289546" TargetMode="External"/><Relationship Id="rId7" Type="http://schemas.openxmlformats.org/officeDocument/2006/relationships/hyperlink" Target="https://www.youtube.com/watch?v=joqUz0ymY0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O1WdzZP9LQ" TargetMode="External"/><Relationship Id="rId5" Type="http://schemas.openxmlformats.org/officeDocument/2006/relationships/hyperlink" Target="https://www.youtube.com/watch?v=3m9K4c4Rwwg" TargetMode="External"/><Relationship Id="rId4" Type="http://schemas.openxmlformats.org/officeDocument/2006/relationships/hyperlink" Target="https://www.youtube.com/watch?v=mVSw5W9UiK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t26zrHwNQE" TargetMode="External"/><Relationship Id="rId7" Type="http://schemas.openxmlformats.org/officeDocument/2006/relationships/hyperlink" Target="https://www.youtube.com/watch?v=ziTpYrVJmi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al5uYl1EJ0" TargetMode="External"/><Relationship Id="rId5" Type="http://schemas.openxmlformats.org/officeDocument/2006/relationships/hyperlink" Target="https://www.youtube.com/watch?v=yVMji-e6KLQ" TargetMode="External"/><Relationship Id="rId4" Type="http://schemas.openxmlformats.org/officeDocument/2006/relationships/hyperlink" Target="https://www.youtube.com/watch?v=cHhC7Zi7aq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3448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1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4526"/>
          </a:xfrm>
        </p:spPr>
      </p:pic>
      <p:sp>
        <p:nvSpPr>
          <p:cNvPr id="5" name="Прямоугольник 4"/>
          <p:cNvSpPr/>
          <p:nvPr/>
        </p:nvSpPr>
        <p:spPr>
          <a:xfrm>
            <a:off x="679373" y="365125"/>
            <a:ext cx="10998507" cy="4776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декабря исполнилось 250 лет со дня рождения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Людвига </a:t>
            </a:r>
            <a:r>
              <a:rPr lang="ru-RU" sz="2800" b="1" i="1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ван</a:t>
            </a:r>
            <a:r>
              <a:rPr lang="ru-RU" sz="2800" b="1" i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Бетховена.</a:t>
            </a:r>
            <a:endParaRPr lang="ru-RU" sz="3600" b="1" dirty="0" smtClean="0">
              <a:solidFill>
                <a:srgbClr val="A500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Бетховен — одно из величайших явлений мировой культуры. Его творчество занимает место в одном ряду с искусством таких титанов художественной мысли, как Толстой, Рембрандт, Шекспир. По философской глубине, демократической направленности, смелости новаторства Бетховен не имеет себе равных в музыкальном искусстве Европы прошлых веков.</a:t>
            </a:r>
            <a:endParaRPr lang="ru-RU" sz="3600" b="1" dirty="0">
              <a:solidFill>
                <a:srgbClr val="A500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5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4526"/>
          </a:xfrm>
        </p:spPr>
      </p:pic>
      <p:sp>
        <p:nvSpPr>
          <p:cNvPr id="5" name="Прямоугольник 4"/>
          <p:cNvSpPr/>
          <p:nvPr/>
        </p:nvSpPr>
        <p:spPr>
          <a:xfrm>
            <a:off x="679373" y="365125"/>
            <a:ext cx="10998507" cy="6693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>
                <a:solidFill>
                  <a:srgbClr val="A50021"/>
                </a:solidFill>
              </a:rPr>
              <a:t>Традиции Бетховена восприняли и так или иначе продолжили Г. Берлиоз, Ф. Лист, И. Брамс, А. </a:t>
            </a:r>
            <a:r>
              <a:rPr lang="ru-RU" sz="2600" b="1" i="1" dirty="0" err="1">
                <a:solidFill>
                  <a:srgbClr val="A50021"/>
                </a:solidFill>
              </a:rPr>
              <a:t>Брукнер</a:t>
            </a:r>
            <a:r>
              <a:rPr lang="ru-RU" sz="2600" b="1" i="1" dirty="0">
                <a:solidFill>
                  <a:srgbClr val="A50021"/>
                </a:solidFill>
              </a:rPr>
              <a:t>, Г. Малер, С. Прокофьев, Д. Шостакович. Как своего учителя чтили Бетховена и композиторы </a:t>
            </a:r>
            <a:r>
              <a:rPr lang="ru-RU" sz="2600" b="1" i="1" dirty="0" err="1">
                <a:solidFill>
                  <a:srgbClr val="A50021"/>
                </a:solidFill>
              </a:rPr>
              <a:t>нововенской</a:t>
            </a:r>
            <a:r>
              <a:rPr lang="ru-RU" sz="2600" b="1" i="1" dirty="0">
                <a:solidFill>
                  <a:srgbClr val="A50021"/>
                </a:solidFill>
              </a:rPr>
              <a:t> школы — «отец додекафонии» А. </a:t>
            </a:r>
            <a:r>
              <a:rPr lang="ru-RU" sz="2600" b="1" i="1" dirty="0" err="1">
                <a:solidFill>
                  <a:srgbClr val="A50021"/>
                </a:solidFill>
              </a:rPr>
              <a:t>Шёнберг</a:t>
            </a:r>
            <a:r>
              <a:rPr lang="ru-RU" sz="2600" b="1" i="1" dirty="0">
                <a:solidFill>
                  <a:srgbClr val="A50021"/>
                </a:solidFill>
              </a:rPr>
              <a:t>, страстный гуманист А. Берг, новатор и лирик А. </a:t>
            </a:r>
            <a:r>
              <a:rPr lang="ru-RU" sz="2600" b="1" i="1" dirty="0" err="1">
                <a:solidFill>
                  <a:srgbClr val="A50021"/>
                </a:solidFill>
              </a:rPr>
              <a:t>Веберн</a:t>
            </a:r>
            <a:r>
              <a:rPr lang="ru-RU" sz="2600" b="1" i="1" dirty="0">
                <a:solidFill>
                  <a:srgbClr val="A50021"/>
                </a:solidFill>
              </a:rPr>
              <a:t>. В декабре 1911 г. </a:t>
            </a:r>
            <a:r>
              <a:rPr lang="ru-RU" sz="2600" b="1" i="1" dirty="0" err="1">
                <a:solidFill>
                  <a:srgbClr val="A50021"/>
                </a:solidFill>
              </a:rPr>
              <a:t>Веберн</a:t>
            </a:r>
            <a:r>
              <a:rPr lang="ru-RU" sz="2600" b="1" i="1" dirty="0">
                <a:solidFill>
                  <a:srgbClr val="A50021"/>
                </a:solidFill>
              </a:rPr>
              <a:t> писал Бергу: «Мало вещей столь чудесных, как праздник Рождества. ... Не так ли надо праздновать и день рождения Бетховена?». Немало музыкантов и любителей музыки согласились бы с этим предложением, потому что для тысяч (а может, и миллионов) людей Бетховен остается не только одним из величайших гениев всех времен и народов, но и олицетворением немеркнущего этического идеала, вдохновителем угнетенных, утешителем страждущих, верным другом в скорби и радости</a:t>
            </a:r>
            <a:r>
              <a:rPr lang="ru-RU" sz="2600" b="1" i="1" dirty="0" smtClean="0">
                <a:solidFill>
                  <a:srgbClr val="A50021"/>
                </a:solidFill>
              </a:rPr>
              <a:t>.</a:t>
            </a:r>
            <a:r>
              <a:rPr lang="ru-RU" sz="2600" b="1" dirty="0" smtClean="0">
                <a:solidFill>
                  <a:srgbClr val="A50021"/>
                </a:solidFill>
              </a:rPr>
              <a:t> </a:t>
            </a:r>
          </a:p>
          <a:p>
            <a:pPr algn="just"/>
            <a:r>
              <a:rPr lang="ru-RU" sz="2600" b="1" i="1" dirty="0" smtClean="0">
                <a:solidFill>
                  <a:srgbClr val="A50021"/>
                </a:solidFill>
              </a:rPr>
              <a:t>Л</a:t>
            </a:r>
            <a:r>
              <a:rPr lang="ru-RU" sz="2600" b="1" i="1" dirty="0">
                <a:solidFill>
                  <a:srgbClr val="A50021"/>
                </a:solidFill>
              </a:rPr>
              <a:t>. </a:t>
            </a:r>
            <a:r>
              <a:rPr lang="ru-RU" sz="2600" b="1" i="1" dirty="0" smtClean="0">
                <a:solidFill>
                  <a:srgbClr val="A50021"/>
                </a:solidFill>
              </a:rPr>
              <a:t>Кириллина.</a:t>
            </a:r>
          </a:p>
          <a:p>
            <a:pPr algn="just"/>
            <a:r>
              <a:rPr lang="ru-RU" sz="2600" b="1" i="1" dirty="0" smtClean="0">
                <a:solidFill>
                  <a:srgbClr val="A50021"/>
                </a:solidFill>
              </a:rPr>
              <a:t>Источник</a:t>
            </a:r>
            <a:r>
              <a:rPr lang="ru-RU" sz="2600" b="1" i="1" dirty="0">
                <a:solidFill>
                  <a:srgbClr val="A50021"/>
                </a:solidFill>
              </a:rPr>
              <a:t>: </a:t>
            </a:r>
            <a:r>
              <a:rPr lang="ru-RU" sz="2600" b="1" i="1" u="sng" dirty="0">
                <a:solidFill>
                  <a:srgbClr val="A50021"/>
                </a:solidFill>
                <a:hlinkClick r:id="rId3"/>
              </a:rPr>
              <a:t>https://www.belcanto.ru/beethoven.html</a:t>
            </a:r>
            <a:r>
              <a:rPr lang="ru-RU" sz="2600" b="1" i="1" dirty="0">
                <a:solidFill>
                  <a:srgbClr val="A50021"/>
                </a:solidFill>
              </a:rPr>
              <a:t> </a:t>
            </a:r>
            <a:endParaRPr lang="ru-RU" sz="2600" b="1" dirty="0">
              <a:solidFill>
                <a:srgbClr val="A50021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600" b="1" dirty="0">
              <a:solidFill>
                <a:srgbClr val="A5002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3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4526"/>
          </a:xfrm>
        </p:spPr>
      </p:pic>
      <p:sp>
        <p:nvSpPr>
          <p:cNvPr id="7" name="Прямоугольник 6"/>
          <p:cNvSpPr/>
          <p:nvPr/>
        </p:nvSpPr>
        <p:spPr>
          <a:xfrm>
            <a:off x="447203" y="575197"/>
            <a:ext cx="11604977" cy="6378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8290" fontAlgn="base">
              <a:lnSpc>
                <a:spcPct val="115000"/>
              </a:lnSpc>
              <a:spcAft>
                <a:spcPts val="0"/>
              </a:spcAft>
            </a:pPr>
            <a:r>
              <a:rPr lang="ru-RU" b="1" kern="1800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Повод к радости: как Германия празднует 250-летие Бетховена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88290" fontAlgn="base">
              <a:lnSpc>
                <a:spcPct val="115000"/>
              </a:lnSpc>
              <a:spcAft>
                <a:spcPts val="0"/>
              </a:spcAft>
            </a:pPr>
            <a:r>
              <a:rPr lang="ru-RU" b="1" u="sng" kern="1800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https://germania-online.diplo.de/ru-dz-ru/kultur/musik/-/2289546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Михаил </a:t>
            </a:r>
            <a:r>
              <a:rPr lang="ru-RU" b="1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Казиник</a:t>
            </a: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--Почему этот Новый 2021 год особенный! В преддверии нового 2021 года и рождества речь пойдет об еще одном важнейшем событии декабря: 250 лет со дня рождения Людвига </a:t>
            </a:r>
            <a:r>
              <a:rPr lang="ru-RU" b="1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ван</a:t>
            </a: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Бетховена. О тайнах и особенностях великого композитора. Удивительные подробности его биографии.                                                                                                             </a:t>
            </a:r>
            <a:r>
              <a:rPr lang="ru-RU" b="1" u="sng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https://www.youtube.com/watch?v=mVSw5W9UiKU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Эффект Бетховена                                                                                           </a:t>
            </a:r>
            <a:r>
              <a:rPr lang="ru-RU" b="1" u="sng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https://www.youtube.com/watch?v=3m9K4c4Rwwg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kern="1800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Бетховен: чем хуже он слышал, тем Выше была его музыка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u="sng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https://www.youtube.com/watch?v=gO1WdzZP9LQ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57785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b="1" u="sng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Michail Kazinik plays Ludvig van Beethoven Moonlight Sonata"/>
              </a:rPr>
              <a:t>Michail</a:t>
            </a:r>
            <a:r>
              <a:rPr lang="en-US" b="1" u="sng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Michail Kazinik plays Ludvig van Beethoven Moonlight Sonata"/>
              </a:rPr>
              <a:t> </a:t>
            </a:r>
            <a:r>
              <a:rPr lang="en-US" b="1" u="sng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Michail Kazinik plays Ludvig van Beethoven Moonlight Sonata"/>
              </a:rPr>
              <a:t>Kazinik</a:t>
            </a:r>
            <a:r>
              <a:rPr lang="en-US" b="1" u="sng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Michail Kazinik plays Ludvig van Beethoven Moonlight Sonata"/>
              </a:rPr>
              <a:t> plays </a:t>
            </a:r>
            <a:r>
              <a:rPr lang="en-US" b="1" u="sng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Michail Kazinik plays Ludvig van Beethoven Moonlight Sonata"/>
              </a:rPr>
              <a:t>Ludvig</a:t>
            </a:r>
            <a:r>
              <a:rPr lang="en-US" b="1" u="sng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Michail Kazinik plays Ludvig van Beethoven Moonlight Sonata"/>
              </a:rPr>
              <a:t> van Beethoven Moonlight Sonata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Михаил</a:t>
            </a:r>
            <a:r>
              <a:rPr lang="en-US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b="1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Казиник</a:t>
            </a:r>
            <a:r>
              <a:rPr lang="en-US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играет Лунную сонату</a:t>
            </a:r>
            <a:r>
              <a:rPr lang="en-US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Бетховена</a:t>
            </a:r>
            <a:r>
              <a:rPr lang="en-US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Sonata quasi </a:t>
            </a:r>
            <a:r>
              <a:rPr lang="en-US" b="1" dirty="0" err="1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</a:t>
            </a:r>
            <a:r>
              <a:rPr lang="en-US" b="1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fantasia, No.14 in C# Minor,                  </a:t>
            </a:r>
            <a:endParaRPr lang="ru-RU" b="1" dirty="0" smtClean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u="sng" dirty="0" smtClean="0">
                <a:solidFill>
                  <a:srgbClr val="A500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https://www.youtube.com/watch?v=joqUz0ymY0M</a:t>
            </a:r>
            <a:endParaRPr lang="ru-RU" b="1" dirty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3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4526"/>
          </a:xfrm>
        </p:spPr>
      </p:pic>
      <p:sp>
        <p:nvSpPr>
          <p:cNvPr id="7" name="Прямоугольник 6"/>
          <p:cNvSpPr/>
          <p:nvPr/>
        </p:nvSpPr>
        <p:spPr>
          <a:xfrm>
            <a:off x="447203" y="575197"/>
            <a:ext cx="1160497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err="1">
                <a:solidFill>
                  <a:srgbClr val="A50021"/>
                </a:solidFill>
                <a:hlinkClick r:id="rId3" tooltip="М.С.Казиник. Бетховен.Патетическая соната ч.1"/>
              </a:rPr>
              <a:t>М.С.Казиник</a:t>
            </a:r>
            <a:r>
              <a:rPr lang="ru-RU" sz="2400" b="1" u="sng" dirty="0">
                <a:solidFill>
                  <a:srgbClr val="A50021"/>
                </a:solidFill>
                <a:hlinkClick r:id="rId3" tooltip="М.С.Казиник. Бетховен.Патетическая соната ч.1"/>
              </a:rPr>
              <a:t>. </a:t>
            </a:r>
            <a:r>
              <a:rPr lang="ru-RU" sz="2400" b="1" u="sng" dirty="0" err="1">
                <a:solidFill>
                  <a:srgbClr val="A50021"/>
                </a:solidFill>
                <a:hlinkClick r:id="rId3" tooltip="М.С.Казиник. Бетховен.Патетическая соната ч.1"/>
              </a:rPr>
              <a:t>Бетховен.Патетическая</a:t>
            </a:r>
            <a:r>
              <a:rPr lang="ru-RU" sz="2400" b="1" u="sng" dirty="0">
                <a:solidFill>
                  <a:srgbClr val="A50021"/>
                </a:solidFill>
                <a:hlinkClick r:id="rId3" tooltip="М.С.Казиник. Бетховен.Патетическая соната ч.1"/>
              </a:rPr>
              <a:t> соната ч.1</a:t>
            </a:r>
            <a:endParaRPr lang="ru-RU" sz="2400" b="1" dirty="0">
              <a:solidFill>
                <a:srgbClr val="A50021"/>
              </a:solidFill>
            </a:endParaRPr>
          </a:p>
          <a:p>
            <a:r>
              <a:rPr lang="ru-RU" sz="2400" b="1" u="sng" dirty="0">
                <a:solidFill>
                  <a:srgbClr val="A50021"/>
                </a:solidFill>
                <a:hlinkClick r:id="rId3"/>
              </a:rPr>
              <a:t>https://www.youtube.com/watch?v=Gt26zrHwNQE</a:t>
            </a:r>
            <a:endParaRPr lang="ru-RU" sz="2400" b="1" dirty="0">
              <a:solidFill>
                <a:srgbClr val="A50021"/>
              </a:solidFill>
            </a:endParaRPr>
          </a:p>
          <a:p>
            <a:endParaRPr lang="ru-RU" sz="2400" b="1" u="sng" dirty="0" smtClean="0">
              <a:solidFill>
                <a:srgbClr val="A50021"/>
              </a:solidFill>
              <a:hlinkClick r:id="rId4" tooltip="М.С.Казиник. Бетховен.Патетическая соната ч.2"/>
            </a:endParaRPr>
          </a:p>
          <a:p>
            <a:r>
              <a:rPr lang="ru-RU" sz="2400" b="1" u="sng" dirty="0" err="1" smtClean="0">
                <a:solidFill>
                  <a:srgbClr val="A50021"/>
                </a:solidFill>
                <a:hlinkClick r:id="rId4" tooltip="М.С.Казиник. Бетховен.Патетическая соната ч.2"/>
              </a:rPr>
              <a:t>М.С.Казиник</a:t>
            </a:r>
            <a:r>
              <a:rPr lang="ru-RU" sz="2400" b="1" u="sng" dirty="0">
                <a:solidFill>
                  <a:srgbClr val="A50021"/>
                </a:solidFill>
                <a:hlinkClick r:id="rId4" tooltip="М.С.Казиник. Бетховен.Патетическая соната ч.2"/>
              </a:rPr>
              <a:t>. </a:t>
            </a:r>
            <a:r>
              <a:rPr lang="ru-RU" sz="2400" b="1" u="sng" dirty="0" err="1">
                <a:solidFill>
                  <a:srgbClr val="A50021"/>
                </a:solidFill>
                <a:hlinkClick r:id="rId4" tooltip="М.С.Казиник. Бетховен.Патетическая соната ч.2"/>
              </a:rPr>
              <a:t>Бетховен.Патетическая</a:t>
            </a:r>
            <a:r>
              <a:rPr lang="ru-RU" sz="2400" b="1" u="sng" dirty="0">
                <a:solidFill>
                  <a:srgbClr val="A50021"/>
                </a:solidFill>
                <a:hlinkClick r:id="rId4" tooltip="М.С.Казиник. Бетховен.Патетическая соната ч.2"/>
              </a:rPr>
              <a:t> соната ч.2</a:t>
            </a:r>
            <a:endParaRPr lang="ru-RU" sz="2400" b="1" dirty="0">
              <a:solidFill>
                <a:srgbClr val="A50021"/>
              </a:solidFill>
            </a:endParaRPr>
          </a:p>
          <a:p>
            <a:r>
              <a:rPr lang="ru-RU" sz="2400" b="1" u="sng" dirty="0">
                <a:solidFill>
                  <a:srgbClr val="A50021"/>
                </a:solidFill>
                <a:hlinkClick r:id="rId4"/>
              </a:rPr>
              <a:t>https://www.youtube.com/watch?v=cHhC7Zi7aqU</a:t>
            </a:r>
            <a:endParaRPr lang="ru-RU" sz="2400" b="1" dirty="0">
              <a:solidFill>
                <a:srgbClr val="A50021"/>
              </a:solidFill>
            </a:endParaRPr>
          </a:p>
          <a:p>
            <a:endParaRPr lang="ru-RU" sz="2400" b="1" u="sng" dirty="0" smtClean="0">
              <a:solidFill>
                <a:srgbClr val="A50021"/>
              </a:solidFill>
              <a:hlinkClick r:id="rId5" tooltip="М.С.Казиник. Бетховен.Патетическая соната ч.3"/>
            </a:endParaRPr>
          </a:p>
          <a:p>
            <a:r>
              <a:rPr lang="ru-RU" sz="2400" b="1" u="sng" dirty="0" err="1" smtClean="0">
                <a:solidFill>
                  <a:srgbClr val="A50021"/>
                </a:solidFill>
                <a:hlinkClick r:id="rId5" tooltip="М.С.Казиник. Бетховен.Патетическая соната ч.3"/>
              </a:rPr>
              <a:t>М.С.Казиник</a:t>
            </a:r>
            <a:r>
              <a:rPr lang="ru-RU" sz="2400" b="1" u="sng" dirty="0">
                <a:solidFill>
                  <a:srgbClr val="A50021"/>
                </a:solidFill>
                <a:hlinkClick r:id="rId5" tooltip="М.С.Казиник. Бетховен.Патетическая соната ч.3"/>
              </a:rPr>
              <a:t>. </a:t>
            </a:r>
            <a:r>
              <a:rPr lang="ru-RU" sz="2400" b="1" u="sng" dirty="0" err="1">
                <a:solidFill>
                  <a:srgbClr val="A50021"/>
                </a:solidFill>
                <a:hlinkClick r:id="rId5" tooltip="М.С.Казиник. Бетховен.Патетическая соната ч.3"/>
              </a:rPr>
              <a:t>Бетховен.Патетическая</a:t>
            </a:r>
            <a:r>
              <a:rPr lang="ru-RU" sz="2400" b="1" u="sng" dirty="0">
                <a:solidFill>
                  <a:srgbClr val="A50021"/>
                </a:solidFill>
                <a:hlinkClick r:id="rId5" tooltip="М.С.Казиник. Бетховен.Патетическая соната ч.3"/>
              </a:rPr>
              <a:t> соната ч.3</a:t>
            </a:r>
            <a:endParaRPr lang="ru-RU" sz="2400" b="1" dirty="0">
              <a:solidFill>
                <a:srgbClr val="A50021"/>
              </a:solidFill>
            </a:endParaRPr>
          </a:p>
          <a:p>
            <a:r>
              <a:rPr lang="ru-RU" sz="2400" b="1" u="sng" dirty="0">
                <a:solidFill>
                  <a:srgbClr val="A50021"/>
                </a:solidFill>
                <a:hlinkClick r:id="rId5"/>
              </a:rPr>
              <a:t>https://www.youtube.com/watch?v=yVMji-e6KLQ</a:t>
            </a:r>
            <a:endParaRPr lang="ru-RU" sz="2400" b="1" dirty="0">
              <a:solidFill>
                <a:srgbClr val="A50021"/>
              </a:solidFill>
            </a:endParaRPr>
          </a:p>
          <a:p>
            <a:endParaRPr lang="ru-RU" sz="2400" b="1" dirty="0" smtClean="0">
              <a:solidFill>
                <a:srgbClr val="A50021"/>
              </a:solidFill>
            </a:endParaRPr>
          </a:p>
          <a:p>
            <a:r>
              <a:rPr lang="ru-RU" sz="2400" b="1" dirty="0" smtClean="0">
                <a:solidFill>
                  <a:srgbClr val="A50021"/>
                </a:solidFill>
              </a:rPr>
              <a:t>Лекция</a:t>
            </a:r>
            <a:r>
              <a:rPr lang="ru-RU" sz="2400" b="1" dirty="0">
                <a:solidFill>
                  <a:srgbClr val="A50021"/>
                </a:solidFill>
              </a:rPr>
              <a:t>: Бетховен. "Патетическая" и "Лунная" сонаты | Шопен. </a:t>
            </a:r>
            <a:r>
              <a:rPr lang="ru-RU" sz="2400" b="1" dirty="0" err="1">
                <a:solidFill>
                  <a:srgbClr val="A50021"/>
                </a:solidFill>
              </a:rPr>
              <a:t>МазуркиО</a:t>
            </a:r>
            <a:r>
              <a:rPr lang="ru-RU" sz="2400" b="1" dirty="0">
                <a:solidFill>
                  <a:srgbClr val="A50021"/>
                </a:solidFill>
              </a:rPr>
              <a:t> "Патетической" и "Лунной" сонатах Бетховена и мазурках Шопена рассказывает доктор искусствоведения, профессор Аркадий </a:t>
            </a:r>
            <a:r>
              <a:rPr lang="ru-RU" sz="2400" b="1" dirty="0" err="1">
                <a:solidFill>
                  <a:srgbClr val="A50021"/>
                </a:solidFill>
              </a:rPr>
              <a:t>Климовицкий</a:t>
            </a:r>
            <a:r>
              <a:rPr lang="ru-RU" sz="2400" b="1" dirty="0">
                <a:solidFill>
                  <a:srgbClr val="A50021"/>
                </a:solidFill>
              </a:rPr>
              <a:t>. Лекция перед концертом Валерия Афанасьева 14.11.2014</a:t>
            </a:r>
          </a:p>
          <a:p>
            <a:r>
              <a:rPr lang="ru-RU" sz="2400" b="1" u="sng" dirty="0">
                <a:solidFill>
                  <a:srgbClr val="A50021"/>
                </a:solidFill>
                <a:hlinkClick r:id="rId6"/>
              </a:rPr>
              <a:t>https://www.youtube.com/watch?v=tal5uYl1EJ0</a:t>
            </a:r>
            <a:endParaRPr lang="ru-RU" sz="2400" b="1" dirty="0">
              <a:solidFill>
                <a:srgbClr val="A50021"/>
              </a:solidFill>
            </a:endParaRPr>
          </a:p>
          <a:p>
            <a:endParaRPr lang="ru-RU" sz="2400" b="1" dirty="0" smtClean="0">
              <a:solidFill>
                <a:srgbClr val="A50021"/>
              </a:solidFill>
            </a:endParaRPr>
          </a:p>
          <a:p>
            <a:r>
              <a:rPr lang="ru-RU" sz="2400" b="1" dirty="0" smtClean="0">
                <a:solidFill>
                  <a:srgbClr val="A50021"/>
                </a:solidFill>
              </a:rPr>
              <a:t>Денис </a:t>
            </a:r>
            <a:r>
              <a:rPr lang="ru-RU" sz="2400" b="1" dirty="0" err="1">
                <a:solidFill>
                  <a:srgbClr val="A50021"/>
                </a:solidFill>
              </a:rPr>
              <a:t>Мацуев</a:t>
            </a:r>
            <a:r>
              <a:rPr lang="ru-RU" sz="2400" b="1" dirty="0">
                <a:solidFill>
                  <a:srgbClr val="A50021"/>
                </a:solidFill>
              </a:rPr>
              <a:t>. Звучит Соната №23 "Аппассионата" (Л. </a:t>
            </a:r>
            <a:r>
              <a:rPr lang="ru-RU" sz="2400" b="1" dirty="0" err="1">
                <a:solidFill>
                  <a:srgbClr val="A50021"/>
                </a:solidFill>
              </a:rPr>
              <a:t>ван</a:t>
            </a:r>
            <a:r>
              <a:rPr lang="ru-RU" sz="2400" b="1" dirty="0">
                <a:solidFill>
                  <a:srgbClr val="A50021"/>
                </a:solidFill>
              </a:rPr>
              <a:t> Бетховен).</a:t>
            </a:r>
          </a:p>
          <a:p>
            <a:r>
              <a:rPr lang="ru-RU" sz="2400" b="1" u="sng" dirty="0">
                <a:solidFill>
                  <a:srgbClr val="A50021"/>
                </a:solidFill>
                <a:hlinkClick r:id="rId7"/>
              </a:rPr>
              <a:t>https://www.youtube.com/watch?v=ziTpYrVJmig</a:t>
            </a:r>
            <a:endParaRPr lang="ru-RU" sz="2400" b="1" dirty="0">
              <a:solidFill>
                <a:srgbClr val="A5002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78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324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Юрий</cp:lastModifiedBy>
  <cp:revision>3</cp:revision>
  <dcterms:created xsi:type="dcterms:W3CDTF">2020-12-22T05:07:04Z</dcterms:created>
  <dcterms:modified xsi:type="dcterms:W3CDTF">2020-12-22T05:21:29Z</dcterms:modified>
</cp:coreProperties>
</file>